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29"/>
  </p:notesMasterIdLst>
  <p:handoutMasterIdLst>
    <p:handoutMasterId r:id="rId30"/>
  </p:handoutMasterIdLst>
  <p:sldIdLst>
    <p:sldId id="256" r:id="rId3"/>
    <p:sldId id="314" r:id="rId4"/>
    <p:sldId id="272" r:id="rId5"/>
    <p:sldId id="257" r:id="rId6"/>
    <p:sldId id="304" r:id="rId7"/>
    <p:sldId id="277" r:id="rId8"/>
    <p:sldId id="281" r:id="rId9"/>
    <p:sldId id="278" r:id="rId10"/>
    <p:sldId id="316" r:id="rId11"/>
    <p:sldId id="285" r:id="rId12"/>
    <p:sldId id="276" r:id="rId13"/>
    <p:sldId id="286" r:id="rId14"/>
    <p:sldId id="307" r:id="rId15"/>
    <p:sldId id="299" r:id="rId16"/>
    <p:sldId id="315" r:id="rId17"/>
    <p:sldId id="296" r:id="rId18"/>
    <p:sldId id="288" r:id="rId19"/>
    <p:sldId id="298" r:id="rId20"/>
    <p:sldId id="289" r:id="rId21"/>
    <p:sldId id="301" r:id="rId22"/>
    <p:sldId id="312" r:id="rId23"/>
    <p:sldId id="297" r:id="rId24"/>
    <p:sldId id="313" r:id="rId25"/>
    <p:sldId id="302" r:id="rId26"/>
    <p:sldId id="303" r:id="rId27"/>
    <p:sldId id="26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6" autoAdjust="0"/>
    <p:restoredTop sz="94667"/>
  </p:normalViewPr>
  <p:slideViewPr>
    <p:cSldViewPr snapToGrid="0" snapToObjects="1" showGuides="1">
      <p:cViewPr varScale="1">
        <p:scale>
          <a:sx n="110" d="100"/>
          <a:sy n="110" d="100"/>
        </p:scale>
        <p:origin x="540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dirty="0"/>
              <a:t>应用角度观测写限速</a:t>
            </a:r>
            <a:r>
              <a:rPr lang="en-US" altLang="zh-CN" sz="1000" dirty="0"/>
              <a:t>60M/s</a:t>
            </a:r>
            <a:r>
              <a:rPr lang="zh-CN" altLang="en-US" sz="1000" dirty="0"/>
              <a:t>情况</a:t>
            </a:r>
            <a:endParaRPr lang="en-US" altLang="zh-CN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进程A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365</c:v>
                </c:pt>
                <c:pt idx="1">
                  <c:v>386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384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350</c:v>
                </c:pt>
                <c:pt idx="14">
                  <c:v>0</c:v>
                </c:pt>
                <c:pt idx="15">
                  <c:v>440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39-4F19-ABCE-D736694F0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8216752"/>
        <c:axId val="1491432016"/>
      </c:lineChart>
      <c:catAx>
        <c:axId val="197821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91432016"/>
        <c:crosses val="autoZero"/>
        <c:auto val="1"/>
        <c:lblAlgn val="ctr"/>
        <c:lblOffset val="100"/>
        <c:noMultiLvlLbl val="0"/>
      </c:catAx>
      <c:valAx>
        <c:axId val="149143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821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磁盘</a:t>
            </a:r>
            <a:r>
              <a:rPr lang="en-US" altLang="zh-CN" dirty="0"/>
              <a:t>IO</a:t>
            </a:r>
            <a:r>
              <a:rPr lang="zh-CN" altLang="en-US" dirty="0"/>
              <a:t>带宽使用占比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offline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h:mm</c:formatCode>
                <c:ptCount val="12"/>
                <c:pt idx="0">
                  <c:v>8.3333333333333329E-2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0.33333333333333331</c:v>
                </c:pt>
                <c:pt idx="4">
                  <c:v>0.41666666666666669</c:v>
                </c:pt>
                <c:pt idx="5">
                  <c:v>0.5</c:v>
                </c:pt>
                <c:pt idx="6">
                  <c:v>0.58333333333333337</c:v>
                </c:pt>
                <c:pt idx="7">
                  <c:v>0.66666666666666663</c:v>
                </c:pt>
                <c:pt idx="8">
                  <c:v>0.75</c:v>
                </c:pt>
                <c:pt idx="9">
                  <c:v>0.83333333333333337</c:v>
                </c:pt>
                <c:pt idx="10">
                  <c:v>0.91666666666666663</c:v>
                </c:pt>
                <c:pt idx="11">
                  <c:v>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1.4</c:v>
                </c:pt>
                <c:pt idx="1">
                  <c:v>4</c:v>
                </c:pt>
                <c:pt idx="2">
                  <c:v>4</c:v>
                </c:pt>
                <c:pt idx="3">
                  <c:v>1</c:v>
                </c:pt>
                <c:pt idx="4">
                  <c:v>1.2</c:v>
                </c:pt>
                <c:pt idx="5">
                  <c:v>1.6</c:v>
                </c:pt>
                <c:pt idx="6">
                  <c:v>2.2000000000000002</c:v>
                </c:pt>
                <c:pt idx="7">
                  <c:v>1.3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86-4382-9B10-DCD00DE4E7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h:mm</c:formatCode>
                <c:ptCount val="12"/>
                <c:pt idx="0">
                  <c:v>8.3333333333333329E-2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0.33333333333333331</c:v>
                </c:pt>
                <c:pt idx="4">
                  <c:v>0.41666666666666669</c:v>
                </c:pt>
                <c:pt idx="5">
                  <c:v>0.5</c:v>
                </c:pt>
                <c:pt idx="6">
                  <c:v>0.58333333333333337</c:v>
                </c:pt>
                <c:pt idx="7">
                  <c:v>0.66666666666666663</c:v>
                </c:pt>
                <c:pt idx="8">
                  <c:v>0.75</c:v>
                </c:pt>
                <c:pt idx="9">
                  <c:v>0.83333333333333337</c:v>
                </c:pt>
                <c:pt idx="10">
                  <c:v>0.91666666666666663</c:v>
                </c:pt>
                <c:pt idx="11">
                  <c:v>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1.1000000000000001</c:v>
                </c:pt>
                <c:pt idx="2">
                  <c:v>1.6</c:v>
                </c:pt>
                <c:pt idx="3">
                  <c:v>2.8</c:v>
                </c:pt>
                <c:pt idx="4">
                  <c:v>3.3</c:v>
                </c:pt>
                <c:pt idx="5">
                  <c:v>5.4</c:v>
                </c:pt>
                <c:pt idx="6">
                  <c:v>4.7</c:v>
                </c:pt>
                <c:pt idx="7">
                  <c:v>4.5999999999999996</c:v>
                </c:pt>
                <c:pt idx="8">
                  <c:v>4.2</c:v>
                </c:pt>
                <c:pt idx="9">
                  <c:v>0.7</c:v>
                </c:pt>
                <c:pt idx="10">
                  <c:v>4.5999999999999996</c:v>
                </c:pt>
                <c:pt idx="11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86-4382-9B10-DCD00DE4E7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idle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h:mm</c:formatCode>
                <c:ptCount val="12"/>
                <c:pt idx="0">
                  <c:v>8.3333333333333329E-2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0.33333333333333331</c:v>
                </c:pt>
                <c:pt idx="4">
                  <c:v>0.41666666666666669</c:v>
                </c:pt>
                <c:pt idx="5">
                  <c:v>0.5</c:v>
                </c:pt>
                <c:pt idx="6">
                  <c:v>0.58333333333333337</c:v>
                </c:pt>
                <c:pt idx="7">
                  <c:v>0.66666666666666663</c:v>
                </c:pt>
                <c:pt idx="8">
                  <c:v>0.75</c:v>
                </c:pt>
                <c:pt idx="9">
                  <c:v>0.83333333333333337</c:v>
                </c:pt>
                <c:pt idx="10">
                  <c:v>0.91666666666666663</c:v>
                </c:pt>
                <c:pt idx="11">
                  <c:v>0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6.6</c:v>
                </c:pt>
                <c:pt idx="1">
                  <c:v>4.9000000000000004</c:v>
                </c:pt>
                <c:pt idx="2">
                  <c:v>4.4000000000000004</c:v>
                </c:pt>
                <c:pt idx="3">
                  <c:v>6.2</c:v>
                </c:pt>
                <c:pt idx="4">
                  <c:v>5.5</c:v>
                </c:pt>
                <c:pt idx="5">
                  <c:v>3</c:v>
                </c:pt>
                <c:pt idx="6">
                  <c:v>3.1</c:v>
                </c:pt>
                <c:pt idx="7">
                  <c:v>4.0999999999999996</c:v>
                </c:pt>
                <c:pt idx="8">
                  <c:v>1.8</c:v>
                </c:pt>
                <c:pt idx="9">
                  <c:v>5.3</c:v>
                </c:pt>
                <c:pt idx="10">
                  <c:v>1.4</c:v>
                </c:pt>
                <c:pt idx="11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86-4382-9B10-DCD00DE4E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1542096"/>
        <c:axId val="903266288"/>
      </c:barChart>
      <c:catAx>
        <c:axId val="140154209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3266288"/>
        <c:crosses val="autoZero"/>
        <c:auto val="1"/>
        <c:lblAlgn val="ctr"/>
        <c:lblOffset val="100"/>
        <c:noMultiLvlLbl val="0"/>
      </c:catAx>
      <c:valAx>
        <c:axId val="90326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154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dirty="0">
                <a:effectLst/>
              </a:rPr>
              <a:t>修复前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5MB/s</c:v>
                </c:pt>
                <c:pt idx="1">
                  <c:v>10MB/s</c:v>
                </c:pt>
                <c:pt idx="2">
                  <c:v>20MB/s</c:v>
                </c:pt>
                <c:pt idx="3">
                  <c:v>30MB/s</c:v>
                </c:pt>
                <c:pt idx="4">
                  <c:v>50MB/s</c:v>
                </c:pt>
                <c:pt idx="5">
                  <c:v>60MB/s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4.8</c:v>
                </c:pt>
                <c:pt idx="1">
                  <c:v>6.3</c:v>
                </c:pt>
                <c:pt idx="2">
                  <c:v>10.1</c:v>
                </c:pt>
                <c:pt idx="3">
                  <c:v>13.9</c:v>
                </c:pt>
                <c:pt idx="4">
                  <c:v>5.3</c:v>
                </c:pt>
                <c:pt idx="5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2B-41C5-B1AD-35305C9A3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256671"/>
        <c:axId val="364393183"/>
      </c:lineChart>
      <c:catAx>
        <c:axId val="3762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393183"/>
        <c:crosses val="autoZero"/>
        <c:auto val="1"/>
        <c:lblAlgn val="ctr"/>
        <c:lblOffset val="100"/>
        <c:noMultiLvlLbl val="0"/>
      </c:catAx>
      <c:valAx>
        <c:axId val="36439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6256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dirty="0">
                <a:effectLst/>
              </a:rPr>
              <a:t>修复后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5MB/s</c:v>
                </c:pt>
                <c:pt idx="1">
                  <c:v>10MB/s</c:v>
                </c:pt>
                <c:pt idx="2">
                  <c:v>20MB/s</c:v>
                </c:pt>
                <c:pt idx="3">
                  <c:v>30MB/s</c:v>
                </c:pt>
                <c:pt idx="4">
                  <c:v>50MB/s</c:v>
                </c:pt>
                <c:pt idx="5">
                  <c:v>60MB/s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19.100000000000001</c:v>
                </c:pt>
                <c:pt idx="2">
                  <c:v>20</c:v>
                </c:pt>
                <c:pt idx="3">
                  <c:v>19.3</c:v>
                </c:pt>
                <c:pt idx="4">
                  <c:v>19</c:v>
                </c:pt>
                <c:pt idx="5">
                  <c:v>15.2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C1-4EFD-BFD6-383B93191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326847"/>
        <c:axId val="363486095"/>
      </c:lineChart>
      <c:catAx>
        <c:axId val="37832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3486095"/>
        <c:crosses val="autoZero"/>
        <c:auto val="1"/>
        <c:lblAlgn val="ctr"/>
        <c:lblOffset val="100"/>
        <c:noMultiLvlLbl val="0"/>
      </c:catAx>
      <c:valAx>
        <c:axId val="36348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832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5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3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38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972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5067" y="1945958"/>
            <a:ext cx="10844107" cy="1376363"/>
          </a:xfrm>
        </p:spPr>
        <p:txBody>
          <a:bodyPr>
            <a:normAutofit/>
          </a:bodyPr>
          <a:lstStyle/>
          <a:p>
            <a:r>
              <a:rPr kumimoji="0" lang="zh-CN" altLang="zh-CN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混部业务BUFFER IO节流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优先级反转问题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优化</a:t>
            </a:r>
            <a:endParaRPr kumimoji="1" lang="zh-CN" altLang="en-US" sz="40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586567-BB02-2C74-2477-62AB8253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67" y="5213227"/>
            <a:ext cx="405110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王海粟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内核软件工程师   腾讯云架平系统研发中心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haisuwang@tencent.com</a:t>
            </a:r>
          </a:p>
          <a:p>
            <a:pPr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CLK 2023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28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日</a:t>
            </a:r>
            <a:endParaRPr lang="zh-CN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FA8DD59-0F65-72A5-6A06-46224D7E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8" y="1455760"/>
            <a:ext cx="4226035" cy="444462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Buffer IO bps</a:t>
            </a:r>
            <a:r>
              <a:rPr kumimoji="1" lang="zh-CN" altLang="en-US" dirty="0">
                <a:solidFill>
                  <a:schemeClr val="bg1"/>
                </a:solidFill>
              </a:rPr>
              <a:t>限制</a:t>
            </a:r>
            <a:endParaRPr lang="zh-CN" altLang="en-US" sz="3200" dirty="0">
              <a:solidFill>
                <a:schemeClr val="bg1"/>
              </a:solidFill>
              <a:ea typeface="Microsoft YaHei Regular" panose="020B0503020204020204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C3C83B08-ECE2-F728-FC05-8EFBB0E993A2}"/>
              </a:ext>
            </a:extLst>
          </p:cNvPr>
          <p:cNvCxnSpPr>
            <a:cxnSpLocks/>
          </p:cNvCxnSpPr>
          <p:nvPr/>
        </p:nvCxnSpPr>
        <p:spPr>
          <a:xfrm flipH="1">
            <a:off x="4012444" y="4281602"/>
            <a:ext cx="43217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BC41234-5B8A-58C1-913D-50AA8C7C97A9}"/>
              </a:ext>
            </a:extLst>
          </p:cNvPr>
          <p:cNvSpPr/>
          <p:nvPr/>
        </p:nvSpPr>
        <p:spPr>
          <a:xfrm>
            <a:off x="4462820" y="4209875"/>
            <a:ext cx="872427" cy="246221"/>
          </a:xfrm>
          <a:prstGeom prst="rect">
            <a:avLst/>
          </a:prstGeom>
          <a:ln w="28575">
            <a:noFill/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numCol="1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绝对值限速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EC83C2-A2D9-71D1-94CD-E264A71C7A26}"/>
              </a:ext>
            </a:extLst>
          </p:cNvPr>
          <p:cNvCxnSpPr>
            <a:cxnSpLocks/>
          </p:cNvCxnSpPr>
          <p:nvPr/>
        </p:nvCxnSpPr>
        <p:spPr>
          <a:xfrm flipH="1">
            <a:off x="3406365" y="2348132"/>
            <a:ext cx="1088298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4F81612-FD4B-C80F-7C12-575A761927E4}"/>
              </a:ext>
            </a:extLst>
          </p:cNvPr>
          <p:cNvSpPr/>
          <p:nvPr/>
        </p:nvSpPr>
        <p:spPr>
          <a:xfrm>
            <a:off x="4462820" y="2225021"/>
            <a:ext cx="978087" cy="246221"/>
          </a:xfrm>
          <a:prstGeom prst="rect">
            <a:avLst/>
          </a:prstGeom>
          <a:ln w="28575">
            <a:noFill/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numCol="1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脏页阈值休眠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F87B71E-FBB4-D361-B11A-B64468286256}"/>
              </a:ext>
            </a:extLst>
          </p:cNvPr>
          <p:cNvSpPr/>
          <p:nvPr/>
        </p:nvSpPr>
        <p:spPr>
          <a:xfrm flipH="1">
            <a:off x="4583890" y="2002336"/>
            <a:ext cx="693244" cy="24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1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iotop</a:t>
            </a:r>
            <a:endParaRPr lang="en-US" altLang="zh-CN" sz="11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09A6C31-2C2C-6BCC-D569-BA559F795058}"/>
              </a:ext>
            </a:extLst>
          </p:cNvPr>
          <p:cNvSpPr/>
          <p:nvPr/>
        </p:nvSpPr>
        <p:spPr>
          <a:xfrm flipH="1">
            <a:off x="4583890" y="3955845"/>
            <a:ext cx="693244" cy="24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1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iostat</a:t>
            </a:r>
            <a:endParaRPr lang="en-US" altLang="zh-CN" sz="11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图形 23" descr="问号 纯色填充">
            <a:extLst>
              <a:ext uri="{FF2B5EF4-FFF2-40B4-BE49-F238E27FC236}">
                <a16:creationId xmlns:a16="http://schemas.microsoft.com/office/drawing/2014/main" id="{6312A709-3F6C-79CE-B39F-64983DE6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770" y="1809394"/>
            <a:ext cx="308212" cy="308212"/>
          </a:xfrm>
          <a:prstGeom prst="rect">
            <a:avLst/>
          </a:prstGeom>
        </p:spPr>
      </p:pic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B411FBC-EC2E-AB10-3234-320C0A57E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413038"/>
              </p:ext>
            </p:extLst>
          </p:nvPr>
        </p:nvGraphicFramePr>
        <p:xfrm>
          <a:off x="6249158" y="1035627"/>
          <a:ext cx="4755487" cy="1933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B002987-1252-D20B-4427-81D184E72442}"/>
              </a:ext>
            </a:extLst>
          </p:cNvPr>
          <p:cNvCxnSpPr>
            <a:cxnSpLocks/>
          </p:cNvCxnSpPr>
          <p:nvPr/>
        </p:nvCxnSpPr>
        <p:spPr>
          <a:xfrm flipH="1">
            <a:off x="6324116" y="2973676"/>
            <a:ext cx="497168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F60D4A0-3BEE-BCB5-A7F1-2806FC1D3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710" y="3098537"/>
            <a:ext cx="4552492" cy="3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某混部业务</a:t>
            </a:r>
            <a:r>
              <a:rPr lang="zh-CN" altLang="en-US" sz="3600" dirty="0">
                <a:solidFill>
                  <a:schemeClr val="bg1"/>
                </a:solidFill>
                <a:ea typeface="Microsoft YaHei Regular" panose="020B0503020204020204" charset="-122"/>
              </a:rPr>
              <a:t>反馈</a:t>
            </a:r>
            <a:r>
              <a:rPr lang="en-US" altLang="zh-CN" sz="3600" dirty="0">
                <a:solidFill>
                  <a:schemeClr val="bg1"/>
                </a:solidFill>
                <a:ea typeface="Microsoft YaHei Regular" panose="020B0503020204020204" charset="-122"/>
              </a:rPr>
              <a:t>IO</a:t>
            </a:r>
            <a:r>
              <a:rPr lang="zh-CN" altLang="en-US" sz="3600" dirty="0">
                <a:solidFill>
                  <a:schemeClr val="bg1"/>
                </a:solidFill>
                <a:ea typeface="Microsoft YaHei Regular" panose="020B0503020204020204" charset="-122"/>
              </a:rPr>
              <a:t>使用情况</a:t>
            </a:r>
            <a:br>
              <a:rPr lang="zh-CN" altLang="en-US" sz="2800" dirty="0">
                <a:latin typeface="Microsoft YaHei Regular" panose="020B0503020204020204" charset="-122"/>
                <a:ea typeface="Microsoft YaHei Regular" panose="020B0503020204020204" charset="-122"/>
              </a:rPr>
            </a:br>
            <a:endParaRPr kumimoji="1" lang="zh-CN" altLang="en-US" dirty="0"/>
          </a:p>
        </p:txBody>
      </p:sp>
      <p:graphicFrame>
        <p:nvGraphicFramePr>
          <p:cNvPr id="2" name="内容占位符 11">
            <a:extLst>
              <a:ext uri="{FF2B5EF4-FFF2-40B4-BE49-F238E27FC236}">
                <a16:creationId xmlns:a16="http://schemas.microsoft.com/office/drawing/2014/main" id="{5B09CB9E-FC48-9380-ADC4-2548F5965B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081" y="1141957"/>
          <a:ext cx="10937875" cy="476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爆炸形: 14 pt  3">
            <a:extLst>
              <a:ext uri="{FF2B5EF4-FFF2-40B4-BE49-F238E27FC236}">
                <a16:creationId xmlns:a16="http://schemas.microsoft.com/office/drawing/2014/main" id="{B443B096-E329-DF93-AF5D-9A31E6AA60B0}"/>
              </a:ext>
            </a:extLst>
          </p:cNvPr>
          <p:cNvSpPr/>
          <p:nvPr/>
        </p:nvSpPr>
        <p:spPr>
          <a:xfrm>
            <a:off x="8921087" y="2903134"/>
            <a:ext cx="1182806" cy="55500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</a:rPr>
              <a:t>online</a:t>
            </a:r>
            <a:r>
              <a:rPr lang="zh-CN" altLang="en-US" sz="800" b="1" dirty="0">
                <a:solidFill>
                  <a:schemeClr val="tx1"/>
                </a:solidFill>
              </a:rPr>
              <a:t>受影响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52EE10-D7EE-B3B1-8BD8-C656C5B4AA46}"/>
              </a:ext>
            </a:extLst>
          </p:cNvPr>
          <p:cNvSpPr/>
          <p:nvPr/>
        </p:nvSpPr>
        <p:spPr>
          <a:xfrm>
            <a:off x="4123987" y="5926016"/>
            <a:ext cx="4599120" cy="31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ts val="2500"/>
              </a:lnSpc>
            </a:pPr>
            <a:r>
              <a:rPr lang="zh-CN" altLang="en-US" sz="12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某离线业务，应用</a:t>
            </a:r>
            <a:r>
              <a:rPr lang="en-US" altLang="zh-CN" sz="12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buffer IO</a:t>
            </a:r>
            <a:r>
              <a:rPr lang="zh-CN" altLang="en-US" sz="12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脏页生成限速及块层</a:t>
            </a:r>
            <a:r>
              <a:rPr lang="en-US" altLang="zh-CN" sz="12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限速</a:t>
            </a:r>
            <a:endParaRPr lang="zh-CN" altLang="en-US" sz="1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86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543" y="3602625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问题分析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054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123F9F0-BEB2-83F3-AF02-05317C35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28"/>
            <a:ext cx="5895975" cy="5931272"/>
          </a:xfrm>
          <a:prstGeom prst="rect">
            <a:avLst/>
          </a:prstGeom>
        </p:spPr>
      </p:pic>
      <p:sp>
        <p:nvSpPr>
          <p:cNvPr id="14" name="标题 2">
            <a:extLst>
              <a:ext uri="{FF2B5EF4-FFF2-40B4-BE49-F238E27FC236}">
                <a16:creationId xmlns:a16="http://schemas.microsoft.com/office/drawing/2014/main" id="{5F750339-EE70-DC4F-907A-9C7DC428AACA}"/>
              </a:ext>
            </a:extLst>
          </p:cNvPr>
          <p:cNvSpPr txBox="1">
            <a:spLocks/>
          </p:cNvSpPr>
          <p:nvPr/>
        </p:nvSpPr>
        <p:spPr>
          <a:xfrm>
            <a:off x="1284660" y="1706377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kumimoji="1" lang="zh-CN" altLang="en-US" sz="36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77249023-EE1B-6641-5B3D-0DEA3BEDA00B}"/>
              </a:ext>
            </a:extLst>
          </p:cNvPr>
          <p:cNvSpPr txBox="1">
            <a:spLocks/>
          </p:cNvSpPr>
          <p:nvPr/>
        </p:nvSpPr>
        <p:spPr>
          <a:xfrm>
            <a:off x="1084636" y="164306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>
                <a:latin typeface="+mj-lt"/>
                <a:ea typeface="+mj-ea"/>
              </a:rPr>
              <a:t>问题点一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0ACEAFB9-1C77-C9DE-AE00-58E694CBF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040" y="1719384"/>
            <a:ext cx="6568123" cy="3983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150000"/>
              </a:lnSpc>
            </a:pPr>
            <a:r>
              <a:rPr kumimoji="1" lang="zh-CN" altLang="en-US" b="1" dirty="0"/>
              <a:t>    </a:t>
            </a:r>
            <a:r>
              <a:rPr kumimoji="1" lang="zh-CN" altLang="en-US" sz="2400" b="1" dirty="0"/>
              <a:t>文件系统访问文件元数据时延迟增大</a:t>
            </a:r>
            <a:endParaRPr kumimoji="1" lang="en-US" altLang="zh-CN" sz="2400" b="1" dirty="0"/>
          </a:p>
          <a:p>
            <a:pPr marL="114300">
              <a:lnSpc>
                <a:spcPct val="150000"/>
              </a:lnSpc>
            </a:pPr>
            <a:endParaRPr kumimoji="1" lang="en-US" altLang="zh-CN" b="1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lt"/>
                <a:ea typeface="+mn-ea"/>
              </a:rPr>
              <a:t>      </a:t>
            </a:r>
            <a:r>
              <a:rPr kumimoji="1" lang="en-US" altLang="zh-CN" dirty="0"/>
              <a:t>-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buffer IO</a:t>
            </a:r>
            <a:r>
              <a:rPr kumimoji="1" lang="zh-CN" altLang="en-US" dirty="0"/>
              <a:t>脏页生成</a:t>
            </a:r>
            <a:r>
              <a:rPr kumimoji="1" lang="en-US" altLang="zh-CN" dirty="0"/>
              <a:t>bps</a:t>
            </a:r>
            <a:r>
              <a:rPr kumimoji="1" lang="zh-CN" altLang="en-US" dirty="0"/>
              <a:t>控制带宽阈值低较严重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</a:t>
            </a:r>
            <a:r>
              <a:rPr kumimoji="1" lang="en-US" altLang="zh-CN" dirty="0"/>
              <a:t>- </a:t>
            </a:r>
            <a:r>
              <a:rPr kumimoji="1" lang="zh-CN" altLang="en-US" dirty="0"/>
              <a:t>离线任务（线程）数多时较严重</a:t>
            </a:r>
          </a:p>
        </p:txBody>
      </p:sp>
    </p:spTree>
    <p:extLst>
      <p:ext uri="{BB962C8B-B14F-4D97-AF65-F5344CB8AC3E}">
        <p14:creationId xmlns:p14="http://schemas.microsoft.com/office/powerpoint/2010/main" val="183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脏页生成速率</a:t>
            </a:r>
            <a:r>
              <a:rPr kumimoji="1" lang="en-US" altLang="zh-CN" dirty="0">
                <a:solidFill>
                  <a:schemeClr val="bg1"/>
                </a:solidFill>
              </a:rPr>
              <a:t>bps</a:t>
            </a:r>
            <a:r>
              <a:rPr kumimoji="1" lang="zh-CN" altLang="en-US" dirty="0">
                <a:solidFill>
                  <a:schemeClr val="bg1"/>
                </a:solidFill>
              </a:rPr>
              <a:t>限速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08E145F5-11E6-D03E-7837-450708C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478" y="2306743"/>
            <a:ext cx="5569903" cy="338285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脏页平衡逻辑需要预先获取文件的</a:t>
            </a:r>
            <a:r>
              <a:rPr kumimoji="1" lang="en-US" altLang="zh-CN" sz="1800" dirty="0"/>
              <a:t>mutex</a:t>
            </a:r>
            <a:r>
              <a:rPr kumimoji="1" lang="zh-CN" altLang="en-US" sz="1800" dirty="0"/>
              <a:t>锁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平衡脏页（降低生成速率）通过睡眠线程的方式，睡眠时并不会释放获取的</a:t>
            </a:r>
            <a:r>
              <a:rPr kumimoji="1" lang="en-US" altLang="zh-CN" sz="1800" dirty="0"/>
              <a:t>mutex</a:t>
            </a:r>
            <a:r>
              <a:rPr kumimoji="1" lang="zh-CN" altLang="en-US" sz="1800" dirty="0"/>
              <a:t>锁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脏页生成速率</a:t>
            </a:r>
            <a:r>
              <a:rPr kumimoji="1" lang="en-US" altLang="zh-CN" sz="1800" dirty="0"/>
              <a:t>bps</a:t>
            </a:r>
            <a:r>
              <a:rPr kumimoji="1" lang="zh-CN" altLang="en-US" sz="1800" dirty="0"/>
              <a:t>控制限速，会因为线程休眠，进一步增加在临界区中的拿锁时间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线程休眠时间与预设速率</a:t>
            </a:r>
            <a:r>
              <a:rPr kumimoji="1" lang="en-US" altLang="zh-CN" sz="1800" dirty="0"/>
              <a:t>bps</a:t>
            </a:r>
            <a:r>
              <a:rPr kumimoji="1" lang="zh-CN" altLang="en-US" sz="1800" dirty="0"/>
              <a:t>及并发线程数有关</a:t>
            </a:r>
            <a:endParaRPr kumimoji="1"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A52FE9-E9A6-F8BA-E718-6ECEA0B1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4" y="1162529"/>
            <a:ext cx="5252770" cy="53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123F9F0-BEB2-83F3-AF02-05317C35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28"/>
            <a:ext cx="5895975" cy="5931272"/>
          </a:xfrm>
          <a:prstGeom prst="rect">
            <a:avLst/>
          </a:prstGeom>
        </p:spPr>
      </p:pic>
      <p:sp>
        <p:nvSpPr>
          <p:cNvPr id="14" name="标题 2">
            <a:extLst>
              <a:ext uri="{FF2B5EF4-FFF2-40B4-BE49-F238E27FC236}">
                <a16:creationId xmlns:a16="http://schemas.microsoft.com/office/drawing/2014/main" id="{5F750339-EE70-DC4F-907A-9C7DC428AACA}"/>
              </a:ext>
            </a:extLst>
          </p:cNvPr>
          <p:cNvSpPr txBox="1">
            <a:spLocks/>
          </p:cNvSpPr>
          <p:nvPr/>
        </p:nvSpPr>
        <p:spPr>
          <a:xfrm>
            <a:off x="1284660" y="1706377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kumimoji="1" lang="zh-CN" altLang="en-US" sz="36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77249023-EE1B-6641-5B3D-0DEA3BEDA00B}"/>
              </a:ext>
            </a:extLst>
          </p:cNvPr>
          <p:cNvSpPr txBox="1">
            <a:spLocks/>
          </p:cNvSpPr>
          <p:nvPr/>
        </p:nvSpPr>
        <p:spPr>
          <a:xfrm>
            <a:off x="1084636" y="164306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>
                <a:latin typeface="+mj-lt"/>
                <a:ea typeface="+mj-ea"/>
              </a:rPr>
              <a:t>问题点二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0ACEAFB9-1C77-C9DE-AE00-58E694CBF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598" y="1719384"/>
            <a:ext cx="7150631" cy="3983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150000"/>
              </a:lnSpc>
            </a:pPr>
            <a:r>
              <a:rPr kumimoji="1" lang="zh-CN" altLang="en-US" sz="2400" b="1" dirty="0"/>
              <a:t>    文件系统日志下刷的平均延迟增大</a:t>
            </a:r>
            <a:endParaRPr kumimoji="1" lang="en-US" altLang="zh-CN" sz="2400" b="1" dirty="0"/>
          </a:p>
          <a:p>
            <a:pPr marL="114300">
              <a:lnSpc>
                <a:spcPct val="150000"/>
              </a:lnSpc>
            </a:pPr>
            <a:endParaRPr kumimoji="1" lang="en-US" altLang="zh-CN" b="1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lt"/>
                <a:ea typeface="+mn-ea"/>
              </a:rPr>
              <a:t>     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文件系统，且日志模式为</a:t>
            </a:r>
            <a:r>
              <a:rPr kumimoji="1" lang="en-US" altLang="zh-CN" dirty="0"/>
              <a:t>ordered</a:t>
            </a:r>
            <a:r>
              <a:rPr kumimoji="1" lang="zh-CN" altLang="en-US" dirty="0"/>
              <a:t>的场景中较严重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在同步下刷任务（如频繁</a:t>
            </a:r>
            <a:r>
              <a:rPr kumimoji="1" lang="en-US" altLang="zh-CN" dirty="0" err="1"/>
              <a:t>fsync</a:t>
            </a:r>
            <a:r>
              <a:rPr kumimoji="1" lang="zh-CN" altLang="en-US" dirty="0"/>
              <a:t>）场景中易阻塞</a:t>
            </a:r>
          </a:p>
        </p:txBody>
      </p:sp>
    </p:spTree>
    <p:extLst>
      <p:ext uri="{BB962C8B-B14F-4D97-AF65-F5344CB8AC3E}">
        <p14:creationId xmlns:p14="http://schemas.microsoft.com/office/powerpoint/2010/main" val="38914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Ext4/JBD2</a:t>
            </a:r>
            <a:r>
              <a:rPr kumimoji="1" lang="zh-CN" altLang="en-US" dirty="0">
                <a:solidFill>
                  <a:schemeClr val="bg1"/>
                </a:solidFill>
              </a:rPr>
              <a:t>日志下刷延迟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8AA199-0F5E-C53B-71ED-F71853F9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82" y="1339855"/>
            <a:ext cx="8869759" cy="3476451"/>
          </a:xfrm>
          <a:prstGeom prst="rect">
            <a:avLst/>
          </a:prstGeom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6A1F8925-5B68-E64D-FDBB-0FD4C7CAA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797" y="5032586"/>
            <a:ext cx="8713665" cy="15240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同时最多有一个</a:t>
            </a:r>
            <a:r>
              <a:rPr kumimoji="1" lang="en-US" altLang="zh-CN" sz="1800" dirty="0"/>
              <a:t>running</a:t>
            </a:r>
            <a:r>
              <a:rPr kumimoji="1" lang="zh-CN" altLang="en-US" sz="1800" dirty="0"/>
              <a:t>和一个</a:t>
            </a:r>
            <a:r>
              <a:rPr kumimoji="1" lang="en-US" altLang="zh-CN" sz="1800" dirty="0"/>
              <a:t>committing</a:t>
            </a:r>
            <a:r>
              <a:rPr kumimoji="1" lang="zh-CN" altLang="en-US" sz="1800" dirty="0"/>
              <a:t>状态的</a:t>
            </a:r>
            <a:r>
              <a:rPr kumimoji="1" lang="en-US" altLang="zh-CN" sz="1800" dirty="0"/>
              <a:t>transaction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Ext4</a:t>
            </a:r>
            <a:r>
              <a:rPr kumimoji="1" lang="zh-CN" altLang="en-US" sz="1800" dirty="0"/>
              <a:t>日志为</a:t>
            </a:r>
            <a:r>
              <a:rPr kumimoji="1" lang="en-US" altLang="zh-CN" sz="1800" dirty="0"/>
              <a:t>ordered</a:t>
            </a:r>
            <a:r>
              <a:rPr kumimoji="1" lang="zh-CN" altLang="en-US" sz="1800" dirty="0"/>
              <a:t>模式下，数据要先于元数据落盘</a:t>
            </a:r>
            <a:endParaRPr kumimoji="1" lang="en-US" altLang="zh-CN" sz="1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即便使用</a:t>
            </a:r>
            <a:r>
              <a:rPr kumimoji="1" lang="en-US" altLang="zh-CN" sz="1800" dirty="0"/>
              <a:t>fast commit </a:t>
            </a:r>
            <a:r>
              <a:rPr kumimoji="1" lang="zh-CN" altLang="en-US" sz="1800" dirty="0"/>
              <a:t>特性，</a:t>
            </a:r>
            <a:r>
              <a:rPr kumimoji="1" lang="en-US" altLang="zh-CN" sz="1800" dirty="0"/>
              <a:t>Ext4/jbd2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fsync</a:t>
            </a:r>
            <a:r>
              <a:rPr kumimoji="1" lang="zh-CN" altLang="en-US" sz="1800" dirty="0"/>
              <a:t>操作也会包含不相关的额外数据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93819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冲突本质因素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76473F1-8975-C432-8D0B-DF5116D3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802" y="1178435"/>
            <a:ext cx="9011692" cy="338001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文件系统并不是基于</a:t>
            </a:r>
            <a:r>
              <a:rPr kumimoji="1" lang="en-US" altLang="zh-CN" sz="1800" dirty="0" err="1"/>
              <a:t>cgroup</a:t>
            </a:r>
            <a:r>
              <a:rPr kumimoji="1" lang="zh-CN" altLang="en-US" sz="1800" dirty="0"/>
              <a:t>进行设计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通用块层做为文件系统的下层模块，该层的限速、权重行为对文件系统不直接可见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部分</a:t>
            </a:r>
            <a:r>
              <a:rPr kumimoji="1" lang="en-US" altLang="zh-CN" sz="1800" dirty="0"/>
              <a:t>IO</a:t>
            </a:r>
            <a:r>
              <a:rPr kumimoji="1" lang="zh-CN" altLang="en-US" sz="1800" dirty="0"/>
              <a:t>行为对先后顺序有强一致性要求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部分</a:t>
            </a:r>
            <a:r>
              <a:rPr kumimoji="1" lang="en-US" altLang="zh-CN" sz="1800" dirty="0"/>
              <a:t>IO</a:t>
            </a:r>
            <a:r>
              <a:rPr kumimoji="1" lang="zh-CN" altLang="en-US" sz="1800" dirty="0"/>
              <a:t>行为需要阻塞，并立即落盘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单一</a:t>
            </a:r>
            <a:r>
              <a:rPr kumimoji="1" lang="en-US" altLang="zh-CN" sz="1800" dirty="0"/>
              <a:t>IO</a:t>
            </a:r>
            <a:r>
              <a:rPr kumimoji="1" lang="zh-CN" altLang="en-US" sz="1800" dirty="0"/>
              <a:t>行为可能涉及多个磁盘块，行为本身没有原子性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内存页可被不同进程共享，页没有优先级的概念</a:t>
            </a:r>
            <a:endParaRPr kumimoji="1" lang="en-US" altLang="zh-CN" sz="1800" dirty="0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9342B35D-E662-8455-2A7A-A5C764CBDDC4}"/>
              </a:ext>
            </a:extLst>
          </p:cNvPr>
          <p:cNvSpPr/>
          <p:nvPr/>
        </p:nvSpPr>
        <p:spPr>
          <a:xfrm>
            <a:off x="5137151" y="4438729"/>
            <a:ext cx="704850" cy="861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947C3C11-AEB1-CA00-A23D-61288B8F250F}"/>
              </a:ext>
            </a:extLst>
          </p:cNvPr>
          <p:cNvSpPr txBox="1">
            <a:spLocks/>
          </p:cNvSpPr>
          <p:nvPr/>
        </p:nvSpPr>
        <p:spPr>
          <a:xfrm>
            <a:off x="315188" y="4837526"/>
            <a:ext cx="10938164" cy="192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400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12331CC-606C-03BC-B416-CF4DDEB1E2B0}"/>
              </a:ext>
            </a:extLst>
          </p:cNvPr>
          <p:cNvSpPr txBox="1">
            <a:spLocks/>
          </p:cNvSpPr>
          <p:nvPr/>
        </p:nvSpPr>
        <p:spPr>
          <a:xfrm>
            <a:off x="3269914" y="5319036"/>
            <a:ext cx="7093286" cy="1248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800" dirty="0"/>
              <a:t>有竞争、顺序有要求的</a:t>
            </a:r>
            <a:r>
              <a:rPr kumimoji="1" lang="en-US" altLang="zh-CN" sz="1800" dirty="0"/>
              <a:t>IO</a:t>
            </a:r>
            <a:r>
              <a:rPr kumimoji="1" lang="zh-CN" altLang="en-US" sz="1800" dirty="0"/>
              <a:t>场景路径上，无法按照优先级随意调节。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1800" dirty="0"/>
              <a:t>低优先级任务</a:t>
            </a:r>
            <a:r>
              <a:rPr kumimoji="1" lang="en-US" altLang="zh-CN" sz="1800" dirty="0"/>
              <a:t>IO</a:t>
            </a:r>
            <a:r>
              <a:rPr kumimoji="1" lang="zh-CN" altLang="en-US" sz="1800" dirty="0"/>
              <a:t>可能对高优先级任务造成影响，发生</a:t>
            </a:r>
            <a:r>
              <a:rPr kumimoji="1" lang="zh-CN" altLang="en-US" sz="1800" dirty="0">
                <a:solidFill>
                  <a:srgbClr val="FF0000"/>
                </a:solidFill>
              </a:rPr>
              <a:t>优先级反转</a:t>
            </a:r>
            <a:r>
              <a:rPr kumimoji="1" lang="zh-CN" altLang="en-US" sz="1800" dirty="0"/>
              <a:t>。</a:t>
            </a:r>
            <a:endParaRPr kumimoji="1"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47F2F9-E939-0EA7-3C2E-B9A5387A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70" y="5366449"/>
            <a:ext cx="860835" cy="9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543" y="3602625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解决方案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8526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优先级反转常见解决方式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76473F1-8975-C432-8D0B-DF5116D3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976" y="1140663"/>
            <a:ext cx="8552905" cy="5226270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优先级天花板协议（</a:t>
            </a:r>
            <a:r>
              <a:rPr kumimoji="1" lang="en-US" altLang="zh-CN" b="1" dirty="0"/>
              <a:t>Priority ceiling protocol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>
              <a:lnSpc>
                <a:spcPct val="120000"/>
              </a:lnSpc>
            </a:pPr>
            <a:r>
              <a:rPr kumimoji="1" lang="en-US" altLang="zh-CN" sz="1800" dirty="0"/>
              <a:t>    - </a:t>
            </a:r>
            <a:r>
              <a:rPr kumimoji="1" lang="zh-CN" altLang="en-US" sz="1800" dirty="0"/>
              <a:t>正在使用共享锁的任务获得高优先级</a:t>
            </a:r>
            <a:endParaRPr kumimoji="1" lang="en-US" altLang="zh-CN" sz="1800" dirty="0"/>
          </a:p>
          <a:p>
            <a:pPr>
              <a:lnSpc>
                <a:spcPct val="120000"/>
              </a:lnSpc>
            </a:pPr>
            <a:endParaRPr kumimoji="1" lang="en-US" altLang="zh-CN" sz="1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优先级继承 （</a:t>
            </a:r>
            <a:r>
              <a:rPr kumimoji="1" lang="en-US" altLang="zh-CN" b="1" dirty="0"/>
              <a:t>Priority inheritance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>
              <a:lnSpc>
                <a:spcPct val="120000"/>
              </a:lnSpc>
            </a:pPr>
            <a:r>
              <a:rPr kumimoji="1" lang="en-US" altLang="zh-CN" sz="1800" dirty="0"/>
              <a:t>    - </a:t>
            </a:r>
            <a:r>
              <a:rPr kumimoji="1" lang="zh-CN" altLang="en-US" sz="1800" dirty="0"/>
              <a:t>高优先级任务等待锁时，将正在使用锁的任务临时提升到同等高优先级</a:t>
            </a:r>
            <a:endParaRPr kumimoji="1" lang="en-US" altLang="zh-CN" sz="1800" dirty="0"/>
          </a:p>
          <a:p>
            <a:pPr>
              <a:lnSpc>
                <a:spcPct val="120000"/>
              </a:lnSpc>
            </a:pPr>
            <a:endParaRPr kumimoji="1" lang="en-US" altLang="zh-CN" sz="1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随机爆发 （</a:t>
            </a:r>
            <a:r>
              <a:rPr kumimoji="1" lang="en-US" altLang="zh-CN" b="1" dirty="0"/>
              <a:t>Random boosting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>
              <a:lnSpc>
                <a:spcPct val="120000"/>
              </a:lnSpc>
            </a:pPr>
            <a:r>
              <a:rPr kumimoji="1" lang="en-US" altLang="zh-CN" sz="1800" dirty="0"/>
              <a:t>    - </a:t>
            </a:r>
            <a:r>
              <a:rPr kumimoji="1" lang="zh-CN" altLang="en-US" sz="1800" dirty="0"/>
              <a:t>已获取锁的任务在临界区内，“随机”提升优先级或加速</a:t>
            </a:r>
            <a:endParaRPr kumimoji="1" lang="en-US" altLang="zh-CN" sz="1800" dirty="0"/>
          </a:p>
          <a:p>
            <a:pPr>
              <a:lnSpc>
                <a:spcPct val="120000"/>
              </a:lnSpc>
            </a:pPr>
            <a:endParaRPr kumimoji="1" lang="en-US" altLang="zh-CN" sz="1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避免阻塞 （</a:t>
            </a:r>
            <a:r>
              <a:rPr kumimoji="1" lang="en-US" altLang="zh-CN" b="1" dirty="0"/>
              <a:t>Avoid blocking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>
              <a:lnSpc>
                <a:spcPct val="120000"/>
              </a:lnSpc>
            </a:pPr>
            <a:r>
              <a:rPr kumimoji="1" lang="zh-CN" altLang="en-US" sz="1800" dirty="0"/>
              <a:t>    </a:t>
            </a:r>
            <a:r>
              <a:rPr kumimoji="1" lang="en-US" altLang="zh-CN" sz="1800" dirty="0"/>
              <a:t>- </a:t>
            </a:r>
            <a:r>
              <a:rPr kumimoji="1" lang="zh-CN" altLang="en-US" sz="1800" dirty="0"/>
              <a:t>避免低优任务和高优任务发生竞争</a:t>
            </a:r>
          </a:p>
        </p:txBody>
      </p:sp>
    </p:spTree>
    <p:extLst>
      <p:ext uri="{BB962C8B-B14F-4D97-AF65-F5344CB8AC3E}">
        <p14:creationId xmlns:p14="http://schemas.microsoft.com/office/powerpoint/2010/main" val="36295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060" y="1164590"/>
            <a:ext cx="1483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3425190" y="1284605"/>
            <a:ext cx="0" cy="50634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3387090" y="1284605"/>
            <a:ext cx="76200" cy="768350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>
            <a:spLocks/>
          </p:cNvSpPr>
          <p:nvPr/>
        </p:nvSpPr>
        <p:spPr>
          <a:xfrm>
            <a:off x="4305935" y="1164590"/>
            <a:ext cx="9537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01</a:t>
            </a:r>
          </a:p>
        </p:txBody>
      </p:sp>
      <p:sp>
        <p:nvSpPr>
          <p:cNvPr id="21" name="文本框 20"/>
          <p:cNvSpPr txBox="1">
            <a:spLocks/>
          </p:cNvSpPr>
          <p:nvPr/>
        </p:nvSpPr>
        <p:spPr>
          <a:xfrm>
            <a:off x="5791834" y="2263144"/>
            <a:ext cx="2742565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defRPr/>
            </a:pPr>
            <a:r>
              <a:rPr lang="en-US" altLang="zh-CN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IO</a:t>
            </a: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QoS</a:t>
            </a: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介绍</a:t>
            </a:r>
          </a:p>
        </p:txBody>
      </p:sp>
      <p:sp>
        <p:nvSpPr>
          <p:cNvPr id="22" name="文本框 21"/>
          <p:cNvSpPr txBox="1">
            <a:spLocks/>
          </p:cNvSpPr>
          <p:nvPr/>
        </p:nvSpPr>
        <p:spPr>
          <a:xfrm>
            <a:off x="4305935" y="2190119"/>
            <a:ext cx="9537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02</a:t>
            </a:r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>
            <a:off x="4305935" y="4422135"/>
            <a:ext cx="9537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04</a:t>
            </a:r>
            <a:endParaRPr lang="en-US" altLang="zh-CN" sz="44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04925" y="1879600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</a:rPr>
              <a:t>CONTENT</a:t>
            </a:r>
            <a:endParaRPr lang="zh-CN" altLang="en-US" sz="20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</a:endParaRPr>
          </a:p>
        </p:txBody>
      </p:sp>
      <p:sp>
        <p:nvSpPr>
          <p:cNvPr id="7" name="文本框 6"/>
          <p:cNvSpPr txBox="1">
            <a:spLocks/>
          </p:cNvSpPr>
          <p:nvPr/>
        </p:nvSpPr>
        <p:spPr>
          <a:xfrm>
            <a:off x="5807710" y="1196975"/>
            <a:ext cx="232664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问题场景</a:t>
            </a:r>
          </a:p>
        </p:txBody>
      </p:sp>
      <p:sp>
        <p:nvSpPr>
          <p:cNvPr id="8" name="文本框 7"/>
          <p:cNvSpPr txBox="1">
            <a:spLocks/>
          </p:cNvSpPr>
          <p:nvPr/>
        </p:nvSpPr>
        <p:spPr>
          <a:xfrm>
            <a:off x="5807710" y="3347403"/>
            <a:ext cx="232664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问题分析</a:t>
            </a:r>
          </a:p>
        </p:txBody>
      </p:sp>
      <p:sp>
        <p:nvSpPr>
          <p:cNvPr id="9" name="文本框 8"/>
          <p:cNvSpPr txBox="1">
            <a:spLocks/>
          </p:cNvSpPr>
          <p:nvPr/>
        </p:nvSpPr>
        <p:spPr>
          <a:xfrm>
            <a:off x="4321810" y="3274378"/>
            <a:ext cx="9537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03</a:t>
            </a:r>
            <a:endParaRPr lang="en-US" altLang="zh-CN" sz="44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5807710" y="4510400"/>
            <a:ext cx="232664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解决方案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57D3FA-85AF-E8AB-9AEF-4380E4435CD7}"/>
              </a:ext>
            </a:extLst>
          </p:cNvPr>
          <p:cNvSpPr txBox="1">
            <a:spLocks/>
          </p:cNvSpPr>
          <p:nvPr/>
        </p:nvSpPr>
        <p:spPr>
          <a:xfrm>
            <a:off x="4321810" y="5480042"/>
            <a:ext cx="9537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05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C4B1C4-1224-39DD-D1E9-91C185B56162}"/>
              </a:ext>
            </a:extLst>
          </p:cNvPr>
          <p:cNvSpPr txBox="1">
            <a:spLocks/>
          </p:cNvSpPr>
          <p:nvPr/>
        </p:nvSpPr>
        <p:spPr>
          <a:xfrm>
            <a:off x="5823585" y="5568307"/>
            <a:ext cx="232664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后续方向</a:t>
            </a:r>
          </a:p>
        </p:txBody>
      </p:sp>
    </p:spTree>
    <p:extLst>
      <p:ext uri="{BB962C8B-B14F-4D97-AF65-F5344CB8AC3E}">
        <p14:creationId xmlns:p14="http://schemas.microsoft.com/office/powerpoint/2010/main" val="32079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2F7DA3-90DC-3F13-6AEF-D2F8F3A1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6" y="1207006"/>
            <a:ext cx="5544522" cy="520151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问题点一优化方案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08E145F5-11E6-D03E-7837-450708C3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807" y="1806849"/>
            <a:ext cx="5947089" cy="23770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触发</a:t>
            </a:r>
            <a:r>
              <a:rPr kumimoji="1" lang="en-US" altLang="zh-CN" sz="1800" dirty="0"/>
              <a:t>buffer IO</a:t>
            </a:r>
            <a:r>
              <a:rPr kumimoji="1" lang="zh-CN" altLang="en-US" sz="1800" dirty="0"/>
              <a:t>的</a:t>
            </a:r>
            <a:r>
              <a:rPr kumimoji="1" lang="en-US" altLang="zh-CN" sz="1800" dirty="0"/>
              <a:t>bps</a:t>
            </a:r>
            <a:r>
              <a:rPr kumimoji="1" lang="zh-CN" altLang="en-US" sz="1800" dirty="0"/>
              <a:t>限流后，计算进程惩罚时间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惩罚时间根据</a:t>
            </a:r>
            <a:r>
              <a:rPr kumimoji="1" lang="en-US" altLang="zh-CN" sz="1800" dirty="0"/>
              <a:t>bps</a:t>
            </a:r>
            <a:r>
              <a:rPr kumimoji="1" lang="zh-CN" altLang="en-US" sz="1800" dirty="0"/>
              <a:t>限流设定值，脏页生成速率及生成脏页线程数动态调整 </a:t>
            </a:r>
            <a:r>
              <a:rPr kumimoji="1" lang="en-US" altLang="zh-CN" sz="1800" dirty="0"/>
              <a:t>[1]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获取文件</a:t>
            </a:r>
            <a:r>
              <a:rPr kumimoji="1" lang="en-US" altLang="zh-CN" sz="1800" dirty="0"/>
              <a:t>mutex</a:t>
            </a:r>
            <a:r>
              <a:rPr kumimoji="1" lang="zh-CN" altLang="en-US" sz="1800" dirty="0"/>
              <a:t>锁及脏页平衡之前，对使用</a:t>
            </a:r>
            <a:r>
              <a:rPr kumimoji="1" lang="en-US" altLang="zh-CN" sz="1800" dirty="0"/>
              <a:t>buffer IO</a:t>
            </a:r>
            <a:r>
              <a:rPr kumimoji="1" lang="zh-CN" altLang="en-US" sz="1800" dirty="0"/>
              <a:t>的</a:t>
            </a:r>
            <a:r>
              <a:rPr kumimoji="1" lang="en-US" altLang="zh-CN" sz="1800" dirty="0"/>
              <a:t>bps</a:t>
            </a:r>
            <a:r>
              <a:rPr kumimoji="1" lang="zh-CN" altLang="en-US" sz="1800" dirty="0"/>
              <a:t>限流的进程惩罚性休眠</a:t>
            </a:r>
            <a:endParaRPr kumimoji="1" lang="en-US" altLang="zh-CN" sz="18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B7533D-1713-8C36-B5B9-6BB25F929F5E}"/>
              </a:ext>
            </a:extLst>
          </p:cNvPr>
          <p:cNvSpPr txBox="1">
            <a:spLocks/>
          </p:cNvSpPr>
          <p:nvPr/>
        </p:nvSpPr>
        <p:spPr>
          <a:xfrm>
            <a:off x="5639807" y="4998201"/>
            <a:ext cx="5947089" cy="933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400" dirty="0"/>
              <a:t>[1] </a:t>
            </a:r>
            <a:r>
              <a:rPr kumimoji="1" lang="zh-CN" altLang="en-US" sz="1400" dirty="0"/>
              <a:t>根据脏页生成</a:t>
            </a:r>
            <a:r>
              <a:rPr kumimoji="1" lang="en-US" altLang="zh-CN" sz="1400" dirty="0"/>
              <a:t>bps</a:t>
            </a:r>
            <a:r>
              <a:rPr kumimoji="1" lang="zh-CN" altLang="en-US" sz="1400" dirty="0"/>
              <a:t>限流值及脏页贡献线程数得出动态阈值，再由实际生成脏页速率和阈值关系计算出最终惩罚时间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838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问题点一修复结果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F2E259-1722-E4CB-B1D6-28DBF5ED5E18}"/>
              </a:ext>
            </a:extLst>
          </p:cNvPr>
          <p:cNvCxnSpPr>
            <a:cxnSpLocks/>
          </p:cNvCxnSpPr>
          <p:nvPr/>
        </p:nvCxnSpPr>
        <p:spPr>
          <a:xfrm flipH="1" flipV="1">
            <a:off x="409575" y="3832330"/>
            <a:ext cx="11082338" cy="205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134CF50-F375-1F4E-6679-F31D0895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114425"/>
            <a:ext cx="10358438" cy="25155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36E76B-172C-FC7A-B418-26246F9B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976882"/>
            <a:ext cx="10358438" cy="260412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DE609CA-58CF-585A-7D51-D33815309CA9}"/>
              </a:ext>
            </a:extLst>
          </p:cNvPr>
          <p:cNvSpPr/>
          <p:nvPr/>
        </p:nvSpPr>
        <p:spPr>
          <a:xfrm>
            <a:off x="395287" y="1825208"/>
            <a:ext cx="500064" cy="830997"/>
          </a:xfrm>
          <a:prstGeom prst="rect">
            <a:avLst/>
          </a:prstGeom>
          <a:ln w="28575">
            <a:noFill/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numCol="1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修复前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4B9D4F-96EF-A79B-D43A-C7C9F54797B1}"/>
              </a:ext>
            </a:extLst>
          </p:cNvPr>
          <p:cNvSpPr/>
          <p:nvPr/>
        </p:nvSpPr>
        <p:spPr>
          <a:xfrm>
            <a:off x="409575" y="5028988"/>
            <a:ext cx="500064" cy="830997"/>
          </a:xfrm>
          <a:prstGeom prst="rect">
            <a:avLst/>
          </a:prstGeom>
          <a:ln w="28575">
            <a:noFill/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numCol="1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修复后</a:t>
            </a:r>
          </a:p>
        </p:txBody>
      </p:sp>
    </p:spTree>
    <p:extLst>
      <p:ext uri="{BB962C8B-B14F-4D97-AF65-F5344CB8AC3E}">
        <p14:creationId xmlns:p14="http://schemas.microsoft.com/office/powerpoint/2010/main" val="209217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问题点二优化方案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8AA199-0F5E-C53B-71ED-F71853F9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9" y="1140377"/>
            <a:ext cx="6260753" cy="2288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C7934-6520-9CAF-9CE0-33BFFD46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9" y="3607346"/>
            <a:ext cx="6260753" cy="2809196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21BF3F8D-F939-3086-FE03-F503F8FD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353" y="1355892"/>
            <a:ext cx="4773808" cy="49162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Transaction commit</a:t>
            </a:r>
            <a:r>
              <a:rPr kumimoji="1" lang="zh-CN" altLang="en-US" sz="1800" dirty="0"/>
              <a:t>各阶段延迟调整：</a:t>
            </a:r>
            <a:endParaRPr kumimoji="1"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设定日志</a:t>
            </a:r>
            <a:r>
              <a:rPr kumimoji="1" lang="en-US" altLang="zh-CN" sz="1800" dirty="0"/>
              <a:t>commit</a:t>
            </a:r>
            <a:r>
              <a:rPr kumimoji="1" lang="zh-CN" altLang="en-US" sz="1800" dirty="0"/>
              <a:t>延迟基线</a:t>
            </a:r>
            <a:endParaRPr kumimoji="1"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参照实际的延迟对比基线，得出因日志</a:t>
            </a:r>
            <a:r>
              <a:rPr kumimoji="1" lang="en-US" altLang="zh-CN" sz="1800" dirty="0"/>
              <a:t>commit</a:t>
            </a:r>
            <a:r>
              <a:rPr kumimoji="1" lang="zh-CN" altLang="en-US" sz="1800" dirty="0"/>
              <a:t>造成的延迟严重程度，设定权重</a:t>
            </a:r>
            <a:endParaRPr kumimoji="1"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根据权重，动态调整已设定的限速阈值</a:t>
            </a:r>
            <a:endParaRPr kumimoji="1"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根据</a:t>
            </a:r>
            <a:r>
              <a:rPr kumimoji="1" lang="en-US" altLang="zh-CN" sz="1800" dirty="0"/>
              <a:t>transaction commit</a:t>
            </a:r>
            <a:r>
              <a:rPr kumimoji="1" lang="zh-CN" altLang="en-US" sz="1800" dirty="0"/>
              <a:t>原因和各阶段延迟情况，调整超时时间</a:t>
            </a:r>
            <a:endParaRPr kumimoji="1"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（根据情况）提前唤醒脏页回写进程</a:t>
            </a:r>
            <a:endParaRPr kumimoji="1" lang="en-US" altLang="zh-CN" sz="1800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657DA8E-7DB8-756B-D904-DB1FF9A55D40}"/>
              </a:ext>
            </a:extLst>
          </p:cNvPr>
          <p:cNvCxnSpPr>
            <a:cxnSpLocks/>
          </p:cNvCxnSpPr>
          <p:nvPr/>
        </p:nvCxnSpPr>
        <p:spPr>
          <a:xfrm flipH="1">
            <a:off x="507839" y="3550196"/>
            <a:ext cx="62136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6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问题点二修复结果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F2E259-1722-E4CB-B1D6-28DBF5ED5E18}"/>
              </a:ext>
            </a:extLst>
          </p:cNvPr>
          <p:cNvCxnSpPr>
            <a:cxnSpLocks/>
          </p:cNvCxnSpPr>
          <p:nvPr/>
        </p:nvCxnSpPr>
        <p:spPr>
          <a:xfrm flipH="1" flipV="1">
            <a:off x="3871915" y="3856884"/>
            <a:ext cx="7867650" cy="205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B678AFE-4374-243E-A43D-EEA580D98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207104"/>
              </p:ext>
            </p:extLst>
          </p:nvPr>
        </p:nvGraphicFramePr>
        <p:xfrm>
          <a:off x="3808412" y="1081604"/>
          <a:ext cx="8028000" cy="25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64668D3D-79E8-983B-95ED-2DAACFCCA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545860"/>
              </p:ext>
            </p:extLst>
          </p:nvPr>
        </p:nvGraphicFramePr>
        <p:xfrm>
          <a:off x="3808412" y="4002311"/>
          <a:ext cx="8002587" cy="258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0747F42B-86D0-447E-E07D-69189A69D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8" y="2649492"/>
            <a:ext cx="3743327" cy="25807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500" dirty="0"/>
              <a:t>系统环境：</a:t>
            </a:r>
            <a:endParaRPr kumimoji="1" lang="en-US" altLang="zh-C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在线任务为</a:t>
            </a:r>
            <a:r>
              <a:rPr kumimoji="1" lang="en-US" altLang="zh-CN" sz="1500" dirty="0"/>
              <a:t>20MB/s</a:t>
            </a:r>
            <a:r>
              <a:rPr kumimoji="1" lang="zh-CN" altLang="en-US" sz="1500" dirty="0"/>
              <a:t>频繁同步</a:t>
            </a:r>
            <a:r>
              <a:rPr kumimoji="1" lang="en-US" altLang="zh-CN" sz="1500" dirty="0"/>
              <a:t>(</a:t>
            </a:r>
            <a:r>
              <a:rPr kumimoji="1" lang="en-US" altLang="zh-CN" sz="1500" dirty="0" err="1"/>
              <a:t>fsync</a:t>
            </a:r>
            <a:r>
              <a:rPr kumimoji="1" lang="en-US" altLang="zh-CN" sz="1500" dirty="0"/>
              <a:t>)IO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离线任务为多线程非同步</a:t>
            </a:r>
            <a:r>
              <a:rPr kumimoji="1" lang="en-US" altLang="zh-CN" sz="1500" dirty="0"/>
              <a:t>(</a:t>
            </a:r>
            <a:r>
              <a:rPr kumimoji="1" lang="en-US" altLang="zh-CN" sz="1500" dirty="0" err="1"/>
              <a:t>fsync</a:t>
            </a:r>
            <a:r>
              <a:rPr kumimoji="1" lang="en-US" altLang="zh-CN" sz="1500" dirty="0"/>
              <a:t>)IO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对离线任务</a:t>
            </a:r>
            <a:r>
              <a:rPr kumimoji="1" lang="en-US" altLang="zh-CN" sz="1500" dirty="0"/>
              <a:t>IO</a:t>
            </a:r>
            <a:r>
              <a:rPr kumimoji="1" lang="zh-CN" altLang="en-US" sz="1500" dirty="0"/>
              <a:t>设置不同程度的限速</a:t>
            </a:r>
            <a:endParaRPr kumimoji="1" lang="en-US" altLang="zh-C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系统空余内存处于较低的状态</a:t>
            </a:r>
            <a:endParaRPr kumimoji="1" lang="en-US" altLang="zh-CN" sz="1500" dirty="0"/>
          </a:p>
          <a:p>
            <a:pPr>
              <a:lnSpc>
                <a:spcPct val="150000"/>
              </a:lnSpc>
            </a:pPr>
            <a:endParaRPr kumimoji="1"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5693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543" y="3602625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后续方向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0421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后续优化方向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76473F1-8975-C432-8D0B-DF5116D3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975" y="1702850"/>
            <a:ext cx="9900798" cy="375645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根据业务使用场景反馈，调整设备预设参数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提升日志延迟检查的灵敏度及精度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优化线程惩罚时间的算法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Jbd2</a:t>
            </a:r>
            <a:r>
              <a:rPr kumimoji="1" lang="zh-CN" altLang="en-US" sz="2400" dirty="0"/>
              <a:t>结合</a:t>
            </a:r>
            <a:r>
              <a:rPr kumimoji="1" lang="en-US" altLang="zh-CN" sz="2400" dirty="0"/>
              <a:t>fast commit</a:t>
            </a:r>
            <a:r>
              <a:rPr kumimoji="1" lang="zh-CN" altLang="en-US" sz="2400" dirty="0"/>
              <a:t>，减少</a:t>
            </a:r>
            <a:r>
              <a:rPr kumimoji="1" lang="en-US" altLang="zh-CN" sz="2400" dirty="0" err="1"/>
              <a:t>fsync</a:t>
            </a:r>
            <a:r>
              <a:rPr kumimoji="1" lang="zh-CN" altLang="en-US" sz="2400" dirty="0"/>
              <a:t>中无关数据的</a:t>
            </a:r>
            <a:r>
              <a:rPr kumimoji="1" lang="en-US" altLang="zh-CN" sz="2400" dirty="0"/>
              <a:t>commit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081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543" y="3602625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问题场景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 fontScale="90000"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场景介绍</a:t>
            </a:r>
            <a:br>
              <a:rPr lang="zh-CN" altLang="en-US" sz="2800">
                <a:latin typeface="Microsoft YaHei Regular" panose="020B0503020204020204" charset="-122"/>
                <a:ea typeface="Microsoft YaHei Regular" panose="020B0503020204020204" charset="-122"/>
              </a:rPr>
            </a:br>
            <a:endParaRPr kumimoji="1" lang="zh-CN" altLang="en-US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76473F1-8975-C432-8D0B-DF5116D3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188" y="1205654"/>
            <a:ext cx="10938164" cy="511488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提高系统资源使用率，将不同类型业务混合部署于同一台服务器</a:t>
            </a:r>
            <a:endParaRPr kumimoji="1" lang="en-US" altLang="zh-CN" sz="2400" b="1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zh-CN" altLang="en-US" sz="2400" dirty="0"/>
              <a:t>计算密集型业务、</a:t>
            </a:r>
            <a:r>
              <a:rPr kumimoji="1" lang="en-US" altLang="zh-CN" sz="2400" dirty="0"/>
              <a:t>IO</a:t>
            </a:r>
            <a:r>
              <a:rPr kumimoji="1" lang="zh-CN" altLang="en-US" sz="2400" dirty="0"/>
              <a:t>密集型业务</a:t>
            </a:r>
            <a:endParaRPr kumimoji="1" lang="en-US" altLang="zh-CN" sz="2400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zh-CN" altLang="en-US" sz="2400" dirty="0"/>
              <a:t>延迟响应有要求的高优任务、无延迟响应需求的低优任务</a:t>
            </a:r>
            <a:endParaRPr kumimoji="1" lang="en-US" altLang="zh-CN" sz="2400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zh-CN" altLang="en-US" sz="2400" dirty="0"/>
              <a:t>随时可能运行的在线任务、利用空闲资源的离线任务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混合部署业务间的系统资源隔离</a:t>
            </a:r>
            <a:endParaRPr kumimoji="1" lang="en-US" altLang="zh-CN" sz="2400" b="1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zh-CN" altLang="en-US" sz="2400" dirty="0"/>
              <a:t>容器化业务，利用</a:t>
            </a:r>
            <a:r>
              <a:rPr kumimoji="1" lang="en-US" altLang="zh-CN" sz="2400" dirty="0" err="1"/>
              <a:t>cgroup</a:t>
            </a:r>
            <a:r>
              <a:rPr kumimoji="1" lang="en-US" altLang="zh-CN" sz="2400" dirty="0"/>
              <a:t>/namespace</a:t>
            </a:r>
            <a:r>
              <a:rPr kumimoji="1" lang="zh-CN" altLang="en-US" sz="2400" dirty="0"/>
              <a:t>进行控制、隔离</a:t>
            </a:r>
            <a:endParaRPr kumimoji="1" lang="en-US" altLang="zh-CN" sz="2400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zh-CN" altLang="en-US" sz="2400" dirty="0"/>
              <a:t>业务有不同的优先级和延迟要求</a:t>
            </a:r>
            <a:endParaRPr kumimoji="1" lang="en-US" altLang="zh-CN" sz="2400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en-US" altLang="zh-CN" sz="2400" dirty="0"/>
              <a:t>CPU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IO</a:t>
            </a:r>
            <a:r>
              <a:rPr kumimoji="1" lang="zh-CN" altLang="en-US" sz="2400" dirty="0"/>
              <a:t>、内存、网络资源隔离及</a:t>
            </a:r>
            <a:r>
              <a:rPr kumimoji="1" lang="en-US" altLang="zh-CN" sz="2400" dirty="0"/>
              <a:t>QoS			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系统</a:t>
            </a:r>
            <a:r>
              <a:rPr kumimoji="1" lang="en-US" altLang="zh-CN" sz="2400" b="1" dirty="0"/>
              <a:t>IO</a:t>
            </a:r>
            <a:r>
              <a:rPr kumimoji="1" lang="zh-CN" altLang="en-US" sz="2400" b="1" dirty="0"/>
              <a:t>资源隔离</a:t>
            </a:r>
            <a:endParaRPr kumimoji="1" lang="en-US" altLang="zh-CN" sz="2400" b="1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en-US" altLang="zh-CN" sz="2400" dirty="0"/>
              <a:t>IO</a:t>
            </a:r>
            <a:r>
              <a:rPr kumimoji="1" lang="zh-CN" altLang="en-US" sz="2400" dirty="0"/>
              <a:t>空间配额隔离</a:t>
            </a:r>
            <a:endParaRPr kumimoji="1" lang="en-US" altLang="zh-CN" sz="2400" dirty="0"/>
          </a:p>
          <a:p>
            <a:pPr marL="800100" lvl="1" indent="-342900">
              <a:lnSpc>
                <a:spcPct val="150000"/>
              </a:lnSpc>
              <a:buFont typeface="Microsoft YaHei" panose="020B0503020204020204" pitchFamily="34" charset="-122"/>
              <a:buChar char="-"/>
            </a:pPr>
            <a:r>
              <a:rPr kumimoji="1" lang="en-US" altLang="zh-CN" sz="2400" dirty="0"/>
              <a:t>IO</a:t>
            </a:r>
            <a:r>
              <a:rPr kumimoji="1" lang="zh-CN" altLang="en-US" sz="2400" dirty="0"/>
              <a:t>带宽资源（</a:t>
            </a:r>
            <a:r>
              <a:rPr kumimoji="1" lang="en-US" altLang="zh-CN" sz="2400" dirty="0"/>
              <a:t>IOPS/BPS</a:t>
            </a:r>
            <a:r>
              <a:rPr kumimoji="1" lang="zh-CN" altLang="en-US" sz="2400" dirty="0"/>
              <a:t>）隔离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517" y="249296"/>
            <a:ext cx="5794664" cy="662782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混部业务</a:t>
            </a:r>
            <a:r>
              <a:rPr lang="en-US" altLang="zh-CN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IO</a:t>
            </a: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模型</a:t>
            </a:r>
            <a:br>
              <a:rPr lang="zh-CN" altLang="en-US" sz="2800" dirty="0">
                <a:latin typeface="Microsoft YaHei Regular" panose="020B0503020204020204" charset="-122"/>
                <a:ea typeface="Microsoft YaHei Regular" panose="020B0503020204020204" charset="-122"/>
              </a:rPr>
            </a:br>
            <a:endParaRPr kumimoji="1"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692478D-617C-C9AF-9D54-67514477313C}"/>
              </a:ext>
            </a:extLst>
          </p:cNvPr>
          <p:cNvCxnSpPr>
            <a:cxnSpLocks/>
          </p:cNvCxnSpPr>
          <p:nvPr/>
        </p:nvCxnSpPr>
        <p:spPr>
          <a:xfrm>
            <a:off x="4003997" y="1222527"/>
            <a:ext cx="0" cy="521176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4036E0-CD3B-0CBA-0120-3FB2DF0E8AEB}"/>
              </a:ext>
            </a:extLst>
          </p:cNvPr>
          <p:cNvCxnSpPr>
            <a:cxnSpLocks/>
          </p:cNvCxnSpPr>
          <p:nvPr/>
        </p:nvCxnSpPr>
        <p:spPr>
          <a:xfrm>
            <a:off x="8179101" y="1274826"/>
            <a:ext cx="0" cy="521176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C7C453F4-34F4-79E8-2140-0EAA80EAB6AA}"/>
              </a:ext>
            </a:extLst>
          </p:cNvPr>
          <p:cNvSpPr/>
          <p:nvPr/>
        </p:nvSpPr>
        <p:spPr>
          <a:xfrm>
            <a:off x="230390" y="1396364"/>
            <a:ext cx="3532853" cy="31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ts val="2500"/>
              </a:lnSpc>
            </a:pPr>
            <a:r>
              <a:rPr lang="zh-CN" altLang="en-US" sz="16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各业务使用不同数据盘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54420F4-0733-4F39-77A3-ED2E2659515A}"/>
              </a:ext>
            </a:extLst>
          </p:cNvPr>
          <p:cNvSpPr/>
          <p:nvPr/>
        </p:nvSpPr>
        <p:spPr>
          <a:xfrm>
            <a:off x="4381106" y="1396364"/>
            <a:ext cx="3532853" cy="31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ts val="2500"/>
              </a:lnSpc>
            </a:pPr>
            <a:r>
              <a:rPr lang="zh-CN" altLang="en-US" sz="1600" b="1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各业务使用同一数据盘的不同分区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2E71DB-67D0-7D5C-71D3-738667831D61}"/>
              </a:ext>
            </a:extLst>
          </p:cNvPr>
          <p:cNvSpPr/>
          <p:nvPr/>
        </p:nvSpPr>
        <p:spPr>
          <a:xfrm>
            <a:off x="8598306" y="1387266"/>
            <a:ext cx="3532853" cy="31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ts val="2500"/>
              </a:lnSpc>
            </a:pPr>
            <a:r>
              <a:rPr lang="zh-CN" altLang="en-US" sz="1600" b="1" dirty="0">
                <a:ln w="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各业务使用同一数据盘的相同分区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436D4F7-8F06-9A37-A514-5DCA453D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1" y="1915234"/>
            <a:ext cx="3600000" cy="402481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DA0F5232-7EEE-80C7-6AFC-C4A42D14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81" y="1886305"/>
            <a:ext cx="3600000" cy="4053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DFE5B5C-D495-231A-FDB2-F33ED64F6913}"/>
              </a:ext>
            </a:extLst>
          </p:cNvPr>
          <p:cNvGrpSpPr/>
          <p:nvPr/>
        </p:nvGrpSpPr>
        <p:grpSpPr>
          <a:xfrm>
            <a:off x="8444237" y="1915234"/>
            <a:ext cx="3465333" cy="4068000"/>
            <a:chOff x="8444237" y="1915234"/>
            <a:chExt cx="3465333" cy="4068000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714E2C32-4D57-979F-E31F-7F773581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4237" y="1915234"/>
              <a:ext cx="3465333" cy="4068000"/>
            </a:xfrm>
            <a:prstGeom prst="rect">
              <a:avLst/>
            </a:prstGeom>
          </p:spPr>
        </p:pic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CBC990D-E563-2317-D14B-F8EBCFCA2FB3}"/>
                </a:ext>
              </a:extLst>
            </p:cNvPr>
            <p:cNvSpPr/>
            <p:nvPr/>
          </p:nvSpPr>
          <p:spPr>
            <a:xfrm>
              <a:off x="9744896" y="2973194"/>
              <a:ext cx="909760" cy="188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800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限速</a:t>
              </a:r>
              <a:r>
                <a:rPr lang="en-US" altLang="zh-CN" sz="800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800" dirty="0">
                  <a:ln w="0"/>
                  <a:latin typeface="微软雅黑" panose="020B0503020204020204" pitchFamily="34" charset="-122"/>
                  <a:ea typeface="微软雅黑" panose="020B0503020204020204" pitchFamily="34" charset="-122"/>
                </a:rPr>
                <a:t>权重隔离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543" y="3602625"/>
            <a:ext cx="394691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IO</a:t>
            </a: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QoS</a:t>
            </a:r>
            <a:r>
              <a:rPr lang="zh-CN" altLang="en-US" sz="5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介绍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327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39D902-5AC9-1854-A832-D30848FA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5" y="1543411"/>
            <a:ext cx="4226035" cy="444462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内核</a:t>
            </a:r>
            <a:r>
              <a:rPr kumimoji="1"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sz="3200" dirty="0">
                <a:solidFill>
                  <a:schemeClr val="bg1"/>
                </a:solidFill>
                <a:ea typeface="Microsoft YaHei Regular" panose="020B0503020204020204" charset="-122"/>
              </a:rPr>
              <a:t>路径介绍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65C4CD-74F9-F2B4-7744-32072DEEBA84}"/>
              </a:ext>
            </a:extLst>
          </p:cNvPr>
          <p:cNvSpPr/>
          <p:nvPr/>
        </p:nvSpPr>
        <p:spPr>
          <a:xfrm>
            <a:off x="6488619" y="3421653"/>
            <a:ext cx="3307650" cy="1544654"/>
          </a:xfrm>
          <a:prstGeom prst="rect">
            <a:avLst/>
          </a:prstGeom>
          <a:ln>
            <a:noFill/>
          </a:ln>
        </p:spPr>
        <p:txBody>
          <a:bodyPr wrap="square" numCol="1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通用块层流控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bps/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throttle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iolatency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iocost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wbt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E7183-111E-6452-7C8E-27242E7A8011}"/>
              </a:ext>
            </a:extLst>
          </p:cNvPr>
          <p:cNvSpPr/>
          <p:nvPr/>
        </p:nvSpPr>
        <p:spPr>
          <a:xfrm>
            <a:off x="6497373" y="5062751"/>
            <a:ext cx="3307650" cy="658257"/>
          </a:xfrm>
          <a:prstGeom prst="rect">
            <a:avLst/>
          </a:prstGeom>
          <a:ln>
            <a:noFill/>
          </a:ln>
        </p:spPr>
        <p:txBody>
          <a:bodyPr wrap="square" numCol="1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调度器流控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bfq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1D7A0C-ECF7-4BEC-F170-0B04A557CFE6}"/>
              </a:ext>
            </a:extLst>
          </p:cNvPr>
          <p:cNvSpPr/>
          <p:nvPr/>
        </p:nvSpPr>
        <p:spPr>
          <a:xfrm>
            <a:off x="6497373" y="1743854"/>
            <a:ext cx="3307650" cy="1249188"/>
          </a:xfrm>
          <a:prstGeom prst="rect">
            <a:avLst/>
          </a:prstGeom>
          <a:ln>
            <a:noFill/>
          </a:ln>
        </p:spPr>
        <p:txBody>
          <a:bodyPr wrap="square" numCol="1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限制直接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和缓冲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针对读、写单独限制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无法兼顾文件系统及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731D96E-9E4A-8BB0-40C8-CFF116298E38}"/>
              </a:ext>
            </a:extLst>
          </p:cNvPr>
          <p:cNvCxnSpPr>
            <a:cxnSpLocks/>
          </p:cNvCxnSpPr>
          <p:nvPr/>
        </p:nvCxnSpPr>
        <p:spPr>
          <a:xfrm flipH="1">
            <a:off x="4667534" y="4171428"/>
            <a:ext cx="169859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352820-E787-3B31-0707-57D95BA17F4F}"/>
              </a:ext>
            </a:extLst>
          </p:cNvPr>
          <p:cNvCxnSpPr>
            <a:cxnSpLocks/>
          </p:cNvCxnSpPr>
          <p:nvPr/>
        </p:nvCxnSpPr>
        <p:spPr>
          <a:xfrm flipH="1">
            <a:off x="4194412" y="5246173"/>
            <a:ext cx="217171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9F5BE75-18AC-433F-CF39-EB9C7E653BC0}"/>
              </a:ext>
            </a:extLst>
          </p:cNvPr>
          <p:cNvSpPr/>
          <p:nvPr/>
        </p:nvSpPr>
        <p:spPr>
          <a:xfrm>
            <a:off x="8798662" y="2540846"/>
            <a:ext cx="1568368" cy="1392072"/>
          </a:xfrm>
          <a:custGeom>
            <a:avLst/>
            <a:gdLst>
              <a:gd name="connsiteX0" fmla="*/ 0 w 1568368"/>
              <a:gd name="connsiteY0" fmla="*/ 1392072 h 1392072"/>
              <a:gd name="connsiteX1" fmla="*/ 1564943 w 1568368"/>
              <a:gd name="connsiteY1" fmla="*/ 541361 h 1392072"/>
              <a:gd name="connsiteX2" fmla="*/ 423080 w 1568368"/>
              <a:gd name="connsiteY2" fmla="*/ 0 h 139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8368" h="1392072">
                <a:moveTo>
                  <a:pt x="0" y="1392072"/>
                </a:moveTo>
                <a:cubicBezTo>
                  <a:pt x="747215" y="1082722"/>
                  <a:pt x="1494430" y="773373"/>
                  <a:pt x="1564943" y="541361"/>
                </a:cubicBezTo>
                <a:cubicBezTo>
                  <a:pt x="1635456" y="309349"/>
                  <a:pt x="595952" y="64448"/>
                  <a:pt x="42308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18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CE88ABE-E879-8D4A-AD9F-17A2BDB0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3" y="1455760"/>
            <a:ext cx="4226035" cy="444462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内核</a:t>
            </a:r>
            <a:r>
              <a:rPr kumimoji="1"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sz="3200" dirty="0">
                <a:solidFill>
                  <a:schemeClr val="bg1"/>
                </a:solidFill>
                <a:ea typeface="Microsoft YaHei Regular" panose="020B0503020204020204" charset="-122"/>
              </a:rPr>
              <a:t>路径介绍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2FC8F9-A3A9-FAC1-45AB-95903DA7E1AE}"/>
              </a:ext>
            </a:extLst>
          </p:cNvPr>
          <p:cNvSpPr/>
          <p:nvPr/>
        </p:nvSpPr>
        <p:spPr>
          <a:xfrm>
            <a:off x="6350414" y="1334612"/>
            <a:ext cx="4566049" cy="1631216"/>
          </a:xfrm>
          <a:prstGeom prst="rect">
            <a:avLst/>
          </a:prstGeom>
          <a:ln>
            <a:noFill/>
          </a:ln>
        </p:spPr>
        <p:txBody>
          <a:bodyPr wrap="square" numCol="1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(buffer IO)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通过文件系统读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写缓存，间接和设备交互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脏页由内核线程控制，根据实际情况下刷到磁盘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根据内存脏页使用阈值，间接控制缓冲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写入速度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(direct IO)</a:t>
            </a: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绕过文件系统读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写缓存，直接和设备交互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D850366-0E3E-477F-7B99-68E3E4C0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15" y="3024408"/>
            <a:ext cx="2460812" cy="3429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69F9F8B-0E50-BAA3-8C39-BC53B65E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098" y="4046887"/>
            <a:ext cx="2332389" cy="1674196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28225EE-C47C-4029-D2B8-7FA94BC4A400}"/>
              </a:ext>
            </a:extLst>
          </p:cNvPr>
          <p:cNvCxnSpPr>
            <a:cxnSpLocks/>
          </p:cNvCxnSpPr>
          <p:nvPr/>
        </p:nvCxnSpPr>
        <p:spPr>
          <a:xfrm flipH="1">
            <a:off x="4572000" y="2639325"/>
            <a:ext cx="1696872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011DAE4-9617-536B-DC96-063AE0921720}"/>
              </a:ext>
            </a:extLst>
          </p:cNvPr>
          <p:cNvSpPr/>
          <p:nvPr/>
        </p:nvSpPr>
        <p:spPr>
          <a:xfrm>
            <a:off x="9334681" y="1928474"/>
            <a:ext cx="2148366" cy="1733460"/>
          </a:xfrm>
          <a:custGeom>
            <a:avLst/>
            <a:gdLst>
              <a:gd name="connsiteX0" fmla="*/ 1204754 w 2148366"/>
              <a:gd name="connsiteY0" fmla="*/ 0 h 1733460"/>
              <a:gd name="connsiteX1" fmla="*/ 2106153 w 2148366"/>
              <a:gd name="connsiteY1" fmla="*/ 355359 h 1733460"/>
              <a:gd name="connsiteX2" fmla="*/ 0 w 2148366"/>
              <a:gd name="connsiteY2" fmla="*/ 1733460 h 173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366" h="1733460">
                <a:moveTo>
                  <a:pt x="1204754" y="0"/>
                </a:moveTo>
                <a:cubicBezTo>
                  <a:pt x="1755849" y="33224"/>
                  <a:pt x="2306945" y="66449"/>
                  <a:pt x="2106153" y="355359"/>
                </a:cubicBezTo>
                <a:cubicBezTo>
                  <a:pt x="1905361" y="644269"/>
                  <a:pt x="303356" y="1505943"/>
                  <a:pt x="0" y="173346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CE88ABE-E879-8D4A-AD9F-17A2BDB0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3" y="1455760"/>
            <a:ext cx="4226035" cy="444462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内核</a:t>
            </a:r>
            <a:r>
              <a:rPr kumimoji="1"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sz="3200" dirty="0">
                <a:solidFill>
                  <a:schemeClr val="bg1"/>
                </a:solidFill>
                <a:ea typeface="Microsoft YaHei Regular" panose="020B0503020204020204" charset="-122"/>
              </a:rPr>
              <a:t>路径介绍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2FC8F9-A3A9-FAC1-45AB-95903DA7E1AE}"/>
              </a:ext>
            </a:extLst>
          </p:cNvPr>
          <p:cNvSpPr/>
          <p:nvPr/>
        </p:nvSpPr>
        <p:spPr>
          <a:xfrm>
            <a:off x="6202690" y="1334612"/>
            <a:ext cx="4566049" cy="1631216"/>
          </a:xfrm>
          <a:prstGeom prst="rect">
            <a:avLst/>
          </a:prstGeom>
          <a:ln>
            <a:noFill/>
          </a:ln>
        </p:spPr>
        <p:txBody>
          <a:bodyPr wrap="square" numCol="1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(buffer IO)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通过文件系统读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写缓存，间接和设备交互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脏页由内核线程控制，根据实际情况下刷到磁盘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根据内存脏页使用阈值，间接控制缓冲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写入速度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(direct IO)</a:t>
            </a: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绕过文件系统读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写缓存，直接和设备交互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28225EE-C47C-4029-D2B8-7FA94BC4A400}"/>
              </a:ext>
            </a:extLst>
          </p:cNvPr>
          <p:cNvCxnSpPr>
            <a:cxnSpLocks/>
          </p:cNvCxnSpPr>
          <p:nvPr/>
        </p:nvCxnSpPr>
        <p:spPr>
          <a:xfrm flipH="1">
            <a:off x="4412980" y="2639325"/>
            <a:ext cx="1696872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011DAE4-9617-536B-DC96-063AE0921720}"/>
              </a:ext>
            </a:extLst>
          </p:cNvPr>
          <p:cNvSpPr/>
          <p:nvPr/>
        </p:nvSpPr>
        <p:spPr>
          <a:xfrm>
            <a:off x="9594700" y="2150220"/>
            <a:ext cx="2148366" cy="1733460"/>
          </a:xfrm>
          <a:custGeom>
            <a:avLst/>
            <a:gdLst>
              <a:gd name="connsiteX0" fmla="*/ 1204754 w 2148366"/>
              <a:gd name="connsiteY0" fmla="*/ 0 h 1733460"/>
              <a:gd name="connsiteX1" fmla="*/ 2106153 w 2148366"/>
              <a:gd name="connsiteY1" fmla="*/ 355359 h 1733460"/>
              <a:gd name="connsiteX2" fmla="*/ 0 w 2148366"/>
              <a:gd name="connsiteY2" fmla="*/ 1733460 h 173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366" h="1733460">
                <a:moveTo>
                  <a:pt x="1204754" y="0"/>
                </a:moveTo>
                <a:cubicBezTo>
                  <a:pt x="1755849" y="33224"/>
                  <a:pt x="2306945" y="66449"/>
                  <a:pt x="2106153" y="355359"/>
                </a:cubicBezTo>
                <a:cubicBezTo>
                  <a:pt x="1905361" y="644269"/>
                  <a:pt x="303356" y="1505943"/>
                  <a:pt x="0" y="173346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5A374-362F-C7AB-5529-B2B824CE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35" y="4030849"/>
            <a:ext cx="2786135" cy="2447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5294BF-42F6-83C0-2754-BD3294692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90" y="3150178"/>
            <a:ext cx="2743302" cy="34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1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4928</TotalTime>
  <Words>1169</Words>
  <Application>Microsoft Office PowerPoint</Application>
  <PresentationFormat>宽屏</PresentationFormat>
  <Paragraphs>161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YaHei Regular</vt:lpstr>
      <vt:lpstr>等线</vt:lpstr>
      <vt:lpstr>等线 Light</vt:lpstr>
      <vt:lpstr>Microsoft YaHei</vt:lpstr>
      <vt:lpstr>Microsoft YaHei</vt:lpstr>
      <vt:lpstr>Arial</vt:lpstr>
      <vt:lpstr>Office 主题​​</vt:lpstr>
      <vt:lpstr>1_Office 主题​​</vt:lpstr>
      <vt:lpstr>混部业务BUFFER IO节流优先级反转问题优化</vt:lpstr>
      <vt:lpstr>PowerPoint 演示文稿</vt:lpstr>
      <vt:lpstr>PowerPoint 演示文稿</vt:lpstr>
      <vt:lpstr>场景介绍 </vt:lpstr>
      <vt:lpstr>混部业务IO模型 </vt:lpstr>
      <vt:lpstr>PowerPoint 演示文稿</vt:lpstr>
      <vt:lpstr>内核IO路径介绍</vt:lpstr>
      <vt:lpstr>内核IO路径介绍</vt:lpstr>
      <vt:lpstr>内核IO路径介绍</vt:lpstr>
      <vt:lpstr>Buffer IO bps限制</vt:lpstr>
      <vt:lpstr>某混部业务反馈IO使用情况 </vt:lpstr>
      <vt:lpstr>PowerPoint 演示文稿</vt:lpstr>
      <vt:lpstr>PowerPoint 演示文稿</vt:lpstr>
      <vt:lpstr>脏页生成速率bps限速</vt:lpstr>
      <vt:lpstr>PowerPoint 演示文稿</vt:lpstr>
      <vt:lpstr>Ext4/JBD2日志下刷延迟</vt:lpstr>
      <vt:lpstr>冲突本质因素</vt:lpstr>
      <vt:lpstr>PowerPoint 演示文稿</vt:lpstr>
      <vt:lpstr>优先级反转常见解决方式</vt:lpstr>
      <vt:lpstr>问题点一优化方案</vt:lpstr>
      <vt:lpstr>问题点一修复结果</vt:lpstr>
      <vt:lpstr>问题点二优化方案</vt:lpstr>
      <vt:lpstr>问题点二修复结果</vt:lpstr>
      <vt:lpstr>PowerPoint 演示文稿</vt:lpstr>
      <vt:lpstr>后续优化方向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T196336</cp:lastModifiedBy>
  <cp:revision>516</cp:revision>
  <dcterms:created xsi:type="dcterms:W3CDTF">2023-10-17T07:31:33Z</dcterms:created>
  <dcterms:modified xsi:type="dcterms:W3CDTF">2023-10-24T06:52:21Z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</Properties>
</file>